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258" r:id="rId2"/>
    <p:sldId id="257" r:id="rId3"/>
    <p:sldId id="259" r:id="rId4"/>
    <p:sldId id="260" r:id="rId5"/>
    <p:sldId id="261" r:id="rId6"/>
    <p:sldId id="267" r:id="rId7"/>
    <p:sldId id="268" r:id="rId8"/>
    <p:sldId id="263" r:id="rId9"/>
    <p:sldId id="269" r:id="rId10"/>
    <p:sldId id="270" r:id="rId11"/>
    <p:sldId id="271" r:id="rId12"/>
    <p:sldId id="272" r:id="rId13"/>
    <p:sldId id="274" r:id="rId14"/>
    <p:sldId id="275" r:id="rId15"/>
    <p:sldId id="276" r:id="rId16"/>
    <p:sldId id="273" r:id="rId17"/>
    <p:sldId id="277" r:id="rId18"/>
    <p:sldId id="278" r:id="rId19"/>
    <p:sldId id="279" r:id="rId20"/>
    <p:sldId id="264" r:id="rId21"/>
    <p:sldId id="26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>
        <p:scale>
          <a:sx n="75" d="100"/>
          <a:sy n="75" d="100"/>
        </p:scale>
        <p:origin x="-1224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3AD4F-333B-4FA6-A95A-8834EE455EFF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3C61A5-194D-44A2-BAC4-33515B3CF0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297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3D82AAB8-209E-40E4-9B0A-72170986B060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905D4DAC-9686-44D4-9C67-CFBEB78F5284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14400" y="762000"/>
            <a:ext cx="7772400" cy="8604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solidFill>
                  <a:srgbClr val="FFC000"/>
                </a:solidFill>
                <a:latin typeface="Cambria" pitchFamily="18" charset="0"/>
              </a:rPr>
              <a:t>Secure Copier</a:t>
            </a:r>
            <a:r>
              <a:rPr lang="en-US" dirty="0" smtClean="0">
                <a:solidFill>
                  <a:schemeClr val="tx1"/>
                </a:solidFill>
                <a:latin typeface="Cambria" pitchFamily="18" charset="0"/>
              </a:rPr>
              <a:t/>
            </a:r>
            <a:br>
              <a:rPr lang="en-US" dirty="0" smtClean="0">
                <a:solidFill>
                  <a:schemeClr val="tx1"/>
                </a:solidFill>
                <a:latin typeface="Cambria" pitchFamily="18" charset="0"/>
              </a:rPr>
            </a:br>
            <a:r>
              <a:rPr lang="en-US" dirty="0" smtClean="0">
                <a:solidFill>
                  <a:srgbClr val="FFC000"/>
                </a:solidFill>
                <a:latin typeface="Cambria" pitchFamily="18" charset="0"/>
              </a:rPr>
              <a:t>(Secure Pen drive Copier)</a:t>
            </a:r>
            <a:endParaRPr lang="en-US" dirty="0">
              <a:solidFill>
                <a:srgbClr val="FFC000"/>
              </a:solidFill>
              <a:latin typeface="Cambria" pitchFamily="18" charset="0"/>
            </a:endParaRPr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0" y="2667000"/>
            <a:ext cx="4495800" cy="365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 smtClean="0">
                <a:solidFill>
                  <a:schemeClr val="bg1"/>
                </a:solidFill>
                <a:latin typeface="Cambria" pitchFamily="18" charset="0"/>
                <a:ea typeface="+mj-ea"/>
                <a:cs typeface="+mj-cs"/>
              </a:rPr>
              <a:t>         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400" dirty="0" smtClean="0">
              <a:solidFill>
                <a:schemeClr val="bg1"/>
              </a:solidFill>
              <a:latin typeface="Cambria" pitchFamily="18" charset="0"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dirty="0" smtClean="0">
                <a:solidFill>
                  <a:schemeClr val="bg1"/>
                </a:solidFill>
                <a:latin typeface="Cambria" pitchFamily="18" charset="0"/>
                <a:ea typeface="+mj-ea"/>
                <a:cs typeface="+mj-cs"/>
              </a:rPr>
              <a:t>        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400" b="1" dirty="0" smtClean="0">
              <a:solidFill>
                <a:schemeClr val="bg1"/>
              </a:solidFill>
              <a:latin typeface="Cambria" pitchFamily="18" charset="0"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dirty="0" smtClean="0">
                <a:solidFill>
                  <a:schemeClr val="bg1"/>
                </a:solidFill>
                <a:latin typeface="Cambria" pitchFamily="18" charset="0"/>
                <a:ea typeface="+mj-ea"/>
                <a:cs typeface="+mj-cs"/>
              </a:rPr>
              <a:t>         Team Members</a:t>
            </a:r>
            <a:r>
              <a:rPr lang="en-US" sz="4400" b="1" dirty="0" smtClean="0">
                <a:latin typeface="Cambria" pitchFamily="18" charset="0"/>
                <a:ea typeface="+mj-ea"/>
                <a:cs typeface="+mj-cs"/>
              </a:rPr>
              <a:t>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dirty="0" smtClean="0">
                <a:latin typeface="Cambria" pitchFamily="18" charset="0"/>
                <a:ea typeface="+mj-ea"/>
                <a:cs typeface="+mj-cs"/>
              </a:rPr>
              <a:t>         </a:t>
            </a:r>
            <a:r>
              <a:rPr lang="en-US" sz="3400" dirty="0" smtClean="0">
                <a:latin typeface="Cambria" pitchFamily="18" charset="0"/>
                <a:ea typeface="+mj-ea"/>
                <a:cs typeface="+mj-cs"/>
              </a:rPr>
              <a:t>1. </a:t>
            </a:r>
            <a:r>
              <a:rPr kumimoji="0" lang="en-US" sz="3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ARAVINDHAN</a:t>
            </a:r>
            <a:r>
              <a:rPr lang="en-US" sz="3400" dirty="0" smtClean="0">
                <a:latin typeface="Cambria" pitchFamily="18" charset="0"/>
                <a:ea typeface="+mj-ea"/>
                <a:cs typeface="+mj-cs"/>
              </a:rPr>
              <a:t>.S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400" dirty="0" smtClean="0">
                <a:latin typeface="Cambria" pitchFamily="18" charset="0"/>
                <a:ea typeface="+mj-ea"/>
                <a:cs typeface="+mj-cs"/>
              </a:rPr>
              <a:t>            2. MYTHREYAN.R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mbria" pitchFamily="18" charset="0"/>
                <a:ea typeface="+mj-ea"/>
                <a:cs typeface="+mj-cs"/>
              </a:rPr>
              <a:t>            3. NAVEEN.D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400" dirty="0" smtClean="0">
                <a:latin typeface="Cambria" pitchFamily="18" charset="0"/>
                <a:ea typeface="+mj-ea"/>
                <a:cs typeface="+mj-cs"/>
              </a:rPr>
              <a:t>            4. ARUN.C.V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400" dirty="0" smtClean="0">
              <a:latin typeface="Cambria" pitchFamily="18" charset="0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400" dirty="0" smtClean="0">
              <a:latin typeface="Cambria" pitchFamily="18" charset="0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defRPr/>
            </a:pPr>
            <a:endParaRPr lang="en-US" sz="4400" dirty="0" smtClean="0">
              <a:solidFill>
                <a:schemeClr val="bg1"/>
              </a:solidFill>
              <a:latin typeface="Cambria" pitchFamily="18" charset="0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400" dirty="0" smtClean="0">
              <a:latin typeface="Cambria" pitchFamily="18" charset="0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400" dirty="0" smtClean="0">
              <a:latin typeface="Cambria" pitchFamily="18" charset="0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400" dirty="0" smtClean="0">
              <a:latin typeface="Cambria" pitchFamily="18" charset="0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400" dirty="0" smtClean="0">
              <a:latin typeface="Cambria" pitchFamily="18" charset="0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itchFamily="18" charset="0"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mbria" pitchFamily="18" charset="0"/>
              <a:ea typeface="+mj-ea"/>
              <a:cs typeface="+mj-c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6477000"/>
            <a:ext cx="9144000" cy="38100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Department of CSE, KGiSL Institute of Technology, Coimbatore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3400" y="4521418"/>
            <a:ext cx="8077200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en-US" sz="3400" b="1" dirty="0" smtClean="0">
                <a:solidFill>
                  <a:schemeClr val="bg1"/>
                </a:solidFill>
                <a:latin typeface="Cambria" pitchFamily="18" charset="0"/>
                <a:cs typeface="Times New Roman" pitchFamily="18" charset="0"/>
              </a:rPr>
              <a:t>Industrial Guide</a:t>
            </a:r>
          </a:p>
          <a:p>
            <a:pPr lvl="0">
              <a:spcBef>
                <a:spcPct val="0"/>
              </a:spcBef>
              <a:defRPr/>
            </a:pPr>
            <a:r>
              <a:rPr lang="en-US" sz="2800" b="1" dirty="0" smtClean="0">
                <a:latin typeface="Times New Roman" pitchFamily="18" charset="0"/>
                <a:cs typeface="Times New Roman" pitchFamily="18" charset="0"/>
              </a:rPr>
              <a:t>      </a:t>
            </a:r>
            <a:r>
              <a:rPr lang="en-US" sz="2800" dirty="0" smtClean="0">
                <a:latin typeface="Cambria" pitchFamily="18" charset="0"/>
                <a:cs typeface="Times New Roman" pitchFamily="18" charset="0"/>
              </a:rPr>
              <a:t>Mr</a:t>
            </a:r>
            <a:r>
              <a:rPr lang="en-US" sz="2800" dirty="0">
                <a:latin typeface="Cambria" pitchFamily="18" charset="0"/>
                <a:cs typeface="Times New Roman" pitchFamily="18" charset="0"/>
              </a:rPr>
              <a:t>. </a:t>
            </a:r>
            <a:r>
              <a:rPr lang="en-US" sz="2800" dirty="0" err="1">
                <a:latin typeface="Cambria" pitchFamily="18" charset="0"/>
                <a:cs typeface="Times New Roman" pitchFamily="18" charset="0"/>
              </a:rPr>
              <a:t>Prakash</a:t>
            </a:r>
            <a:r>
              <a:rPr lang="en-US" sz="2800" dirty="0">
                <a:latin typeface="Cambria" pitchFamily="18" charset="0"/>
                <a:cs typeface="Times New Roman" pitchFamily="18" charset="0"/>
              </a:rPr>
              <a:t> </a:t>
            </a:r>
            <a:r>
              <a:rPr lang="en-US" sz="2800" dirty="0" err="1" smtClean="0">
                <a:latin typeface="Cambria" pitchFamily="18" charset="0"/>
                <a:cs typeface="Times New Roman" pitchFamily="18" charset="0"/>
              </a:rPr>
              <a:t>Bagsariya</a:t>
            </a:r>
            <a:r>
              <a:rPr lang="en-US" sz="2800" dirty="0" smtClean="0">
                <a:latin typeface="Cambria" pitchFamily="18" charset="0"/>
                <a:cs typeface="Times New Roman" pitchFamily="18" charset="0"/>
              </a:rPr>
              <a:t> (Persistent Company)</a:t>
            </a:r>
          </a:p>
          <a:p>
            <a:pPr lvl="0">
              <a:spcBef>
                <a:spcPct val="0"/>
              </a:spcBef>
              <a:defRPr/>
            </a:pPr>
            <a:r>
              <a:rPr lang="en-US" sz="2800" dirty="0">
                <a:latin typeface="Cambria" pitchFamily="18" charset="0"/>
                <a:cs typeface="Times New Roman" pitchFamily="18" charset="0"/>
              </a:rPr>
              <a:t> </a:t>
            </a:r>
            <a:r>
              <a:rPr lang="en-US" sz="2800" dirty="0" smtClean="0">
                <a:latin typeface="Cambria" pitchFamily="18" charset="0"/>
                <a:cs typeface="Times New Roman" pitchFamily="18" charset="0"/>
              </a:rPr>
              <a:t>      Mr. </a:t>
            </a:r>
            <a:r>
              <a:rPr lang="en-US" sz="2800" dirty="0" err="1"/>
              <a:t>Saurabh</a:t>
            </a:r>
            <a:r>
              <a:rPr lang="en-US" sz="2800" dirty="0"/>
              <a:t> </a:t>
            </a:r>
            <a:r>
              <a:rPr lang="en-US" sz="2800" dirty="0" err="1" smtClean="0"/>
              <a:t>Samanta</a:t>
            </a:r>
            <a:r>
              <a:rPr lang="en-US" sz="2800" dirty="0" smtClean="0"/>
              <a:t> (BEL)</a:t>
            </a:r>
            <a:endParaRPr lang="en-US" sz="2800" dirty="0">
              <a:latin typeface="Cambria" pitchFamily="18" charset="0"/>
            </a:endParaRPr>
          </a:p>
          <a:p>
            <a:pPr lvl="0" algn="just">
              <a:spcBef>
                <a:spcPct val="0"/>
              </a:spcBef>
              <a:defRPr/>
            </a:pPr>
            <a:endParaRPr lang="en-US" sz="2800" b="1" dirty="0" smtClean="0">
              <a:latin typeface="Times New Roman" pitchFamily="18" charset="0"/>
              <a:cs typeface="Times New Roman" pitchFamily="18" charset="0"/>
            </a:endParaRPr>
          </a:p>
          <a:p>
            <a:pPr lvl="0" algn="r">
              <a:spcBef>
                <a:spcPct val="0"/>
              </a:spcBef>
              <a:defRPr/>
            </a:pPr>
            <a:r>
              <a:rPr lang="en-US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    </a:t>
            </a:r>
            <a:endParaRPr lang="en-US" sz="28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94300" y="2438400"/>
            <a:ext cx="373380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00" b="1" dirty="0">
                <a:solidFill>
                  <a:schemeClr val="bg1"/>
                </a:solidFill>
                <a:latin typeface="Cambria" pitchFamily="18" charset="0"/>
                <a:cs typeface="Times New Roman" pitchFamily="18" charset="0"/>
              </a:rPr>
              <a:t>Faculty </a:t>
            </a:r>
            <a:r>
              <a:rPr lang="en-US" sz="3400" b="1" dirty="0" smtClean="0">
                <a:solidFill>
                  <a:schemeClr val="bg1"/>
                </a:solidFill>
                <a:latin typeface="Cambria" pitchFamily="18" charset="0"/>
                <a:cs typeface="Times New Roman" pitchFamily="18" charset="0"/>
              </a:rPr>
              <a:t>Guide</a:t>
            </a:r>
          </a:p>
          <a:p>
            <a:r>
              <a:rPr lang="en-US" sz="28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2800" dirty="0" smtClean="0">
                <a:latin typeface="Cambria" pitchFamily="18" charset="0"/>
                <a:cs typeface="Times New Roman" pitchFamily="18" charset="0"/>
              </a:rPr>
              <a:t>Mr. RAJA.R</a:t>
            </a:r>
            <a:endParaRPr lang="en-US" sz="2800" dirty="0">
              <a:latin typeface="Cambria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8305800" cy="475488"/>
          </a:xfrm>
        </p:spPr>
        <p:txBody>
          <a:bodyPr>
            <a:normAutofit/>
          </a:bodyPr>
          <a:lstStyle/>
          <a:p>
            <a:r>
              <a:rPr lang="en-US" sz="2600" dirty="0" smtClean="0">
                <a:solidFill>
                  <a:schemeClr val="tx1"/>
                </a:solidFill>
                <a:latin typeface="+mn-lt"/>
              </a:rPr>
              <a:t>Output : </a:t>
            </a:r>
            <a:endParaRPr lang="en-US" sz="26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752600"/>
            <a:ext cx="7162800" cy="2119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8054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14400"/>
            <a:ext cx="8229600" cy="627888"/>
          </a:xfrm>
        </p:spPr>
        <p:txBody>
          <a:bodyPr>
            <a:noAutofit/>
          </a:bodyPr>
          <a:lstStyle/>
          <a:p>
            <a:r>
              <a:rPr lang="en-US" sz="4000" dirty="0" smtClean="0"/>
              <a:t>Module 2 : </a:t>
            </a: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Read or Write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Module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244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Coding snippet :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089150"/>
            <a:ext cx="8458200" cy="454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7686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8305800" cy="475488"/>
          </a:xfrm>
        </p:spPr>
        <p:txBody>
          <a:bodyPr>
            <a:normAutofit/>
          </a:bodyPr>
          <a:lstStyle/>
          <a:p>
            <a:r>
              <a:rPr lang="en-US" sz="2600" dirty="0" smtClean="0">
                <a:solidFill>
                  <a:schemeClr val="tx1"/>
                </a:solidFill>
                <a:latin typeface="+mn-lt"/>
              </a:rPr>
              <a:t>Output : </a:t>
            </a:r>
            <a:endParaRPr lang="en-US" sz="26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612900"/>
            <a:ext cx="8686800" cy="182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3810000"/>
            <a:ext cx="8686800" cy="266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2009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457200" y="914400"/>
            <a:ext cx="8229600" cy="627888"/>
          </a:xfrm>
          <a:prstGeom prst="rect">
            <a:avLst/>
          </a:prstGeom>
        </p:spPr>
        <p:txBody>
          <a:bodyPr vert="horz" lIns="0" tIns="45720" r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/>
              <a:t>Module 2 : 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Read or Write Module (Cont.)</a:t>
            </a:r>
            <a:endParaRPr lang="en-US" sz="3600" dirty="0"/>
          </a:p>
        </p:txBody>
      </p:sp>
      <p:pic>
        <p:nvPicPr>
          <p:cNvPr id="1026" name="Picture 2" descr="C:\Users\aruns\Desktop\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96938"/>
            <a:ext cx="7848600" cy="4932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099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C:\Users\aruns\Desktop\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066800"/>
            <a:ext cx="8080772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351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aruns\Desktop\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066800"/>
            <a:ext cx="8153400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8227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Module 3 : Data Security</a:t>
            </a:r>
            <a:endParaRPr lang="en-US" sz="40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1" y="1889911"/>
            <a:ext cx="8153400" cy="46632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80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" y="1295400"/>
            <a:ext cx="7738580" cy="4982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8305800" cy="475488"/>
          </a:xfrm>
        </p:spPr>
        <p:txBody>
          <a:bodyPr>
            <a:normAutofit/>
          </a:bodyPr>
          <a:lstStyle/>
          <a:p>
            <a:r>
              <a:rPr lang="en-US" sz="2600" dirty="0" smtClean="0">
                <a:solidFill>
                  <a:schemeClr val="tx1"/>
                </a:solidFill>
                <a:latin typeface="+mn-lt"/>
              </a:rPr>
              <a:t>Encrypted File : </a:t>
            </a:r>
            <a:endParaRPr lang="en-US" sz="2600" dirty="0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46369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8305800" cy="475488"/>
          </a:xfrm>
        </p:spPr>
        <p:txBody>
          <a:bodyPr>
            <a:normAutofit/>
          </a:bodyPr>
          <a:lstStyle/>
          <a:p>
            <a:r>
              <a:rPr lang="en-US" sz="2600" dirty="0" smtClean="0">
                <a:solidFill>
                  <a:schemeClr val="tx1"/>
                </a:solidFill>
                <a:latin typeface="+mn-lt"/>
              </a:rPr>
              <a:t>Decryption :</a:t>
            </a:r>
            <a:endParaRPr lang="en-US" sz="26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447800"/>
            <a:ext cx="5057775" cy="519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5279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8305800" cy="475488"/>
          </a:xfrm>
        </p:spPr>
        <p:txBody>
          <a:bodyPr>
            <a:normAutofit/>
          </a:bodyPr>
          <a:lstStyle/>
          <a:p>
            <a:r>
              <a:rPr lang="en-US" sz="2600" dirty="0" smtClean="0">
                <a:solidFill>
                  <a:schemeClr val="tx1"/>
                </a:solidFill>
                <a:latin typeface="+mn-lt"/>
              </a:rPr>
              <a:t>Decryption :</a:t>
            </a:r>
            <a:endParaRPr lang="en-US" sz="26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00200"/>
            <a:ext cx="7010400" cy="4751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36923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685800"/>
            <a:ext cx="8229600" cy="1371600"/>
          </a:xfrm>
        </p:spPr>
        <p:txBody>
          <a:bodyPr>
            <a:normAutofit fontScale="90000"/>
          </a:bodyPr>
          <a:lstStyle/>
          <a:p>
            <a:r>
              <a:rPr lang="en-US" sz="4400" dirty="0" smtClean="0"/>
              <a:t>  Abstract</a:t>
            </a:r>
            <a:br>
              <a:rPr lang="en-US" sz="4400" dirty="0" smtClean="0"/>
            </a:br>
            <a:endParaRPr lang="en-US" sz="4400" dirty="0">
              <a:latin typeface="Cambria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Department of CSE, KGiSL Institute of Technology, Coimbatore</a:t>
            </a:r>
            <a:endParaRPr lang="en-US" dirty="0"/>
          </a:p>
        </p:txBody>
      </p:sp>
      <p:sp>
        <p:nvSpPr>
          <p:cNvPr id="9" name="Content Placeholder 4"/>
          <p:cNvSpPr>
            <a:spLocks noGrp="1"/>
          </p:cNvSpPr>
          <p:nvPr>
            <p:ph idx="1"/>
          </p:nvPr>
        </p:nvSpPr>
        <p:spPr>
          <a:xfrm>
            <a:off x="457200" y="1676400"/>
            <a:ext cx="8305800" cy="4648200"/>
          </a:xfrm>
        </p:spPr>
        <p:txBody>
          <a:bodyPr numCol="1">
            <a:normAutofit/>
          </a:bodyPr>
          <a:lstStyle/>
          <a:p>
            <a:pPr algn="just">
              <a:buNone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	         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Secure copier is a software/ tool which allows the transfer of data between the authorized devices with user’s confirmation.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An virtual hard disk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is introduced in order to encrypt the data automatically and to make it as a secured data storage. Only the authorized machines will be able to read the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virtual hard disk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on the mass storage device, to access the data. In case of, unauthorized access in authorized system, the tool will format the mass storage device automatically.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90600"/>
            <a:ext cx="8229600" cy="591312"/>
          </a:xfrm>
        </p:spPr>
        <p:txBody>
          <a:bodyPr>
            <a:normAutofit fontScale="90000"/>
          </a:bodyPr>
          <a:lstStyle/>
          <a:p>
            <a:r>
              <a:rPr lang="en-US" sz="4400" dirty="0" smtClean="0">
                <a:latin typeface="Cambria" pitchFamily="18" charset="0"/>
              </a:rPr>
              <a:t>Project Planner</a:t>
            </a:r>
            <a:endParaRPr lang="en-US" sz="4000" dirty="0">
              <a:latin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>
                <a:latin typeface="Cambria" pitchFamily="18" charset="0"/>
              </a:rPr>
              <a:t>Gantt chart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Department of CSE, KGiSL Institute of Technology, Coimbatore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667512"/>
          </a:xfrm>
        </p:spPr>
        <p:txBody>
          <a:bodyPr>
            <a:normAutofit fontScale="90000"/>
          </a:bodyPr>
          <a:lstStyle/>
          <a:p>
            <a:r>
              <a:rPr lang="en-US" sz="4400" dirty="0" smtClean="0">
                <a:latin typeface="Cambria" pitchFamily="18" charset="0"/>
              </a:rPr>
              <a:t>Project Planner / </a:t>
            </a:r>
            <a:r>
              <a:rPr lang="en-US" sz="4000" dirty="0" smtClean="0">
                <a:latin typeface="Cambria" pitchFamily="18" charset="0"/>
              </a:rPr>
              <a:t>Timeline (Gantt chart)</a:t>
            </a:r>
            <a:endParaRPr lang="en-US" sz="4000" dirty="0">
              <a:latin typeface="Cambri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Department of CSE, KGiSL Institute of Technology, Coimbatore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7080882"/>
              </p:ext>
            </p:extLst>
          </p:nvPr>
        </p:nvGraphicFramePr>
        <p:xfrm>
          <a:off x="457200" y="1828800"/>
          <a:ext cx="7696210" cy="4133863"/>
        </p:xfrm>
        <a:graphic>
          <a:graphicData uri="http://schemas.openxmlformats.org/drawingml/2006/table">
            <a:tbl>
              <a:tblPr/>
              <a:tblGrid>
                <a:gridCol w="906903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  <a:gridCol w="399371"/>
              </a:tblGrid>
              <a:tr h="36714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Particulars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Dec-17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Jan-18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FEb-18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Mar-18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April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Wk 1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Wk 2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Wk 3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Wk 4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latin typeface="Cambria"/>
                        </a:rPr>
                        <a:t>Wk 1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latin typeface="Cambria"/>
                        </a:rPr>
                        <a:t>Wk 2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latin typeface="Cambria"/>
                        </a:rPr>
                        <a:t>Wk 3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latin typeface="Cambria"/>
                        </a:rPr>
                        <a:t>Wk 4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latin typeface="Cambria"/>
                        </a:rPr>
                        <a:t>Wk 1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latin typeface="Cambria"/>
                        </a:rPr>
                        <a:t>Wk 2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Wk 3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Wk 4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Wk 1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latin typeface="Cambria"/>
                        </a:rPr>
                        <a:t>Wk 2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Wk 3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Wk 4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00" b="1" i="0" u="none" strike="noStrike" dirty="0" smtClean="0">
                        <a:solidFill>
                          <a:srgbClr val="000000"/>
                        </a:solidFill>
                        <a:latin typeface="Cambria"/>
                      </a:endParaRPr>
                    </a:p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Wk 1</a:t>
                      </a:r>
                    </a:p>
                    <a:p>
                      <a:pPr algn="ctr" fontAlgn="ctr"/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Problem Identification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C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C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C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Literature Survey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Module 1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Module 2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Module 3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Module </a:t>
                      </a:r>
                      <a:r>
                        <a:rPr lang="en-US" sz="1000" b="1" i="0" u="none" strike="noStrike" dirty="0" smtClean="0">
                          <a:solidFill>
                            <a:srgbClr val="000000"/>
                          </a:solidFill>
                          <a:latin typeface="Cambria"/>
                        </a:rPr>
                        <a:t>4 &amp; 5</a:t>
                      </a:r>
                      <a:endParaRPr lang="en-US" sz="1000" b="1" i="0" u="none" strike="noStrike" dirty="0">
                        <a:solidFill>
                          <a:srgbClr val="000000"/>
                        </a:solidFill>
                        <a:latin typeface="Cambria"/>
                      </a:endParaRP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Thesis Draft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Final Thesis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7145">
                <a:tc>
                  <a:txBody>
                    <a:bodyPr/>
                    <a:lstStyle/>
                    <a:p>
                      <a:pPr lvl="0" algn="l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latin typeface="Cambria"/>
                        </a:rPr>
                        <a:t>Viva</a:t>
                      </a:r>
                    </a:p>
                  </a:txBody>
                  <a:tcPr marL="5213" marR="5213" marT="521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chemeClr val="bg1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5213" marR="5213" marT="521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8229600" cy="515112"/>
          </a:xfrm>
        </p:spPr>
        <p:txBody>
          <a:bodyPr>
            <a:normAutofit fontScale="90000"/>
          </a:bodyPr>
          <a:lstStyle/>
          <a:p>
            <a:r>
              <a:rPr lang="en-US" sz="4400" dirty="0" smtClean="0">
                <a:latin typeface="Cambria" pitchFamily="18" charset="0"/>
              </a:rPr>
              <a:t>Area Introduction-Existing system</a:t>
            </a:r>
            <a:endParaRPr lang="en-US" sz="4400" dirty="0">
              <a:latin typeface="Cambria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Department of CSE, KGiSL Institute of Technology, Coimbatore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1219201"/>
            <a:ext cx="8382000" cy="8987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There are some existing  protected USB flash drive</a:t>
            </a:r>
            <a:r>
              <a:rPr lang="en-US" dirty="0" smtClean="0"/>
              <a:t>:</a:t>
            </a:r>
          </a:p>
          <a:p>
            <a:pPr>
              <a:buFont typeface="Wingdings" pitchFamily="2" charset="2"/>
              <a:buChar char="Ø"/>
            </a:pPr>
            <a:endParaRPr lang="en-US" b="1" dirty="0" smtClean="0"/>
          </a:p>
          <a:p>
            <a:pPr>
              <a:buFont typeface="Wingdings" pitchFamily="2" charset="2"/>
              <a:buChar char="Ø"/>
            </a:pPr>
            <a:r>
              <a:rPr lang="en-US" sz="2000" b="1" dirty="0" smtClean="0"/>
              <a:t>     </a:t>
            </a: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IRONKEY</a:t>
            </a:r>
          </a:p>
          <a:p>
            <a:endParaRPr lang="en-US" sz="2000" b="1" dirty="0" smtClean="0"/>
          </a:p>
          <a:p>
            <a:pPr lvl="1">
              <a:buFont typeface="Wingdings" pitchFamily="2" charset="2"/>
              <a:buChar char="v"/>
            </a:pP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Cryptochip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(for authentication)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Auto-format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Expensive than </a:t>
            </a:r>
            <a:r>
              <a:rPr lang="en-US" dirty="0" err="1" smtClean="0">
                <a:latin typeface="Times New Roman" pitchFamily="18" charset="0"/>
                <a:cs typeface="Times New Roman" pitchFamily="18" charset="0"/>
              </a:rPr>
              <a:t>DataTraveler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(nearly lakhs)</a:t>
            </a:r>
          </a:p>
          <a:p>
            <a:pPr marL="111125" lvl="1" indent="-111125"/>
            <a:endParaRPr lang="en-US" sz="1600" b="1" dirty="0" smtClean="0">
              <a:latin typeface="Times New Roman" pitchFamily="18" charset="0"/>
              <a:cs typeface="Times New Roman" pitchFamily="18" charset="0"/>
            </a:endParaRPr>
          </a:p>
          <a:p>
            <a:pPr marL="111125" lvl="1" indent="-111125">
              <a:buFont typeface="Wingdings" pitchFamily="2" charset="2"/>
              <a:buChar char="Ø"/>
            </a:pP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DATA TRAVELER</a:t>
            </a:r>
          </a:p>
          <a:p>
            <a:pPr marL="0" lvl="1"/>
            <a:endParaRPr lang="en-US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lvl="1" indent="55563">
              <a:buFont typeface="Wingdings" pitchFamily="2" charset="2"/>
              <a:buChar char="v"/>
            </a:pP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    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Alphanumeric keypad 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Full-disk AES 256-bit hardware                                                                                                  </a:t>
            </a:r>
          </a:p>
          <a:p>
            <a:pPr lvl="1"/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    based encryption </a:t>
            </a:r>
          </a:p>
          <a:p>
            <a:pPr lvl="1">
              <a:buFont typeface="Wingdings" pitchFamily="2" charset="2"/>
              <a:buChar char="v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Most expensive (nearly 15000)</a:t>
            </a:r>
          </a:p>
          <a:p>
            <a:pPr lvl="1"/>
            <a:endParaRPr lang="en-US" sz="1600" dirty="0" smtClean="0"/>
          </a:p>
          <a:p>
            <a:pPr lvl="1"/>
            <a:endParaRPr lang="en-US" sz="1600" b="1" dirty="0" smtClean="0">
              <a:latin typeface="Times New Roman" pitchFamily="18" charset="0"/>
              <a:cs typeface="Times New Roman" pitchFamily="18" charset="0"/>
            </a:endParaRPr>
          </a:p>
          <a:p>
            <a:pPr lvl="1"/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    </a:t>
            </a:r>
            <a:endParaRPr lang="en-US" b="1" dirty="0" smtClean="0"/>
          </a:p>
          <a:p>
            <a:r>
              <a:rPr lang="en-US" b="1" dirty="0" smtClean="0"/>
              <a:t>                 	</a:t>
            </a:r>
          </a:p>
          <a:p>
            <a:r>
              <a:rPr lang="en-US" b="1" dirty="0" smtClean="0"/>
              <a:t>                     </a:t>
            </a:r>
          </a:p>
          <a:p>
            <a:r>
              <a:rPr lang="en-US" b="1" dirty="0" smtClean="0"/>
              <a:t>                                             </a:t>
            </a:r>
          </a:p>
          <a:p>
            <a:endParaRPr lang="en-US" dirty="0" smtClean="0"/>
          </a:p>
          <a:p>
            <a:r>
              <a:rPr lang="en-US" dirty="0" smtClean="0"/>
              <a:t>                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            </a:t>
            </a:r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b="1" dirty="0" smtClean="0"/>
          </a:p>
          <a:p>
            <a:endParaRPr lang="en-US" dirty="0"/>
          </a:p>
        </p:txBody>
      </p:sp>
      <p:pic>
        <p:nvPicPr>
          <p:cNvPr id="6" name="Picture 5" descr="1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483469" y="1905001"/>
            <a:ext cx="2819400" cy="1676400"/>
          </a:xfrm>
          <a:prstGeom prst="rect">
            <a:avLst/>
          </a:prstGeom>
        </p:spPr>
      </p:pic>
      <p:pic>
        <p:nvPicPr>
          <p:cNvPr id="7" name="Picture 6" descr="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62600" y="3962400"/>
            <a:ext cx="3200400" cy="200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819912"/>
          </a:xfrm>
        </p:spPr>
        <p:txBody>
          <a:bodyPr>
            <a:normAutofit/>
          </a:bodyPr>
          <a:lstStyle/>
          <a:p>
            <a:r>
              <a:rPr lang="en-US" sz="4400" dirty="0" smtClean="0">
                <a:latin typeface="Cambria" pitchFamily="18" charset="0"/>
              </a:rPr>
              <a:t>Proposed System</a:t>
            </a:r>
            <a:endParaRPr lang="en-US" sz="4400" dirty="0">
              <a:latin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648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	In this project, the large amount of confidential data will be transferred securely. Only the authorized person can access the data. This project is mainly to prevent data from unauthorized access.</a:t>
            </a:r>
          </a:p>
          <a:p>
            <a:pPr marL="0" indent="0">
              <a:buNone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Advantage over existing methods</a:t>
            </a:r>
          </a:p>
          <a:p>
            <a:pPr>
              <a:buFont typeface="Wingdings" pitchFamily="2" charset="2"/>
              <a:buChar char="v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No need to depend on particular  pen drive  or mass storage device.</a:t>
            </a:r>
          </a:p>
          <a:p>
            <a:pPr>
              <a:buFont typeface="Wingdings" pitchFamily="2" charset="2"/>
              <a:buChar char="v"/>
            </a:pPr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Each file will be transferred with user confirmation.</a:t>
            </a:r>
          </a:p>
          <a:p>
            <a:pPr>
              <a:buFont typeface="Wingdings" pitchFamily="2" charset="2"/>
              <a:buChar char="v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Stronger Authorization.</a:t>
            </a:r>
          </a:p>
          <a:p>
            <a:pPr marL="0" indent="0">
              <a:buNone/>
            </a:pP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Future Enhancements</a:t>
            </a:r>
            <a:r>
              <a:rPr lang="en-US" sz="1800" b="1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>
              <a:buFont typeface="Wingdings" pitchFamily="2" charset="2"/>
              <a:buChar char="v"/>
            </a:pPr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Secure Copier will be designed to work on multiple operating systems.</a:t>
            </a:r>
          </a:p>
          <a:p>
            <a:pPr>
              <a:buFont typeface="Wingdings" pitchFamily="2" charset="2"/>
              <a:buChar char="v"/>
            </a:pPr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Authorized pen drive will be defined with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the virtual hard disk.</a:t>
            </a: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v"/>
            </a:pPr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In order to read or write into the device, the system needs secure copier software.</a:t>
            </a:r>
          </a:p>
          <a:p>
            <a:pPr>
              <a:buFont typeface="Wingdings" pitchFamily="2" charset="2"/>
              <a:buChar char="v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1800" dirty="0" smtClean="0">
                <a:latin typeface="Times New Roman" pitchFamily="18" charset="0"/>
                <a:cs typeface="Times New Roman" pitchFamily="18" charset="0"/>
              </a:rPr>
              <a:t>If </a:t>
            </a:r>
            <a:r>
              <a:rPr lang="en-IN" sz="1800" dirty="0">
                <a:latin typeface="Times New Roman" pitchFamily="18" charset="0"/>
                <a:cs typeface="Times New Roman" pitchFamily="18" charset="0"/>
              </a:rPr>
              <a:t>the unauthorized pen drive is connected in authorized system, the tool will format </a:t>
            </a:r>
            <a:r>
              <a:rPr lang="en-IN" sz="18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>
              <a:buNone/>
            </a:pPr>
            <a:r>
              <a:rPr lang="en-IN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IN" sz="1800" dirty="0" smtClean="0">
                <a:latin typeface="Times New Roman" pitchFamily="18" charset="0"/>
                <a:cs typeface="Times New Roman" pitchFamily="18" charset="0"/>
              </a:rPr>
              <a:t>     the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device 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automatically.</a:t>
            </a:r>
            <a:endParaRPr lang="en-US" sz="18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Department of CSE, KGiSL Institute of Technology, Coimbatore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743712"/>
          </a:xfrm>
        </p:spPr>
        <p:txBody>
          <a:bodyPr>
            <a:normAutofit/>
          </a:bodyPr>
          <a:lstStyle/>
          <a:p>
            <a:r>
              <a:rPr lang="en-US" sz="4400" dirty="0" smtClean="0">
                <a:latin typeface="Cambria" pitchFamily="18" charset="0"/>
              </a:rPr>
              <a:t>Literature Review</a:t>
            </a:r>
            <a:endParaRPr lang="en-US" sz="4000" dirty="0">
              <a:latin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80060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Drawbacks of existing methods</a:t>
            </a:r>
          </a:p>
          <a:p>
            <a:pPr marL="627063" indent="0" defTabSz="627063">
              <a:buFont typeface="Wingdings" pitchFamily="2" charset="2"/>
              <a:buChar char="v"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If the password is known, the data can be accessed.</a:t>
            </a:r>
          </a:p>
          <a:p>
            <a:pPr marL="627063" indent="0" defTabSz="627063">
              <a:buFont typeface="Wingdings" pitchFamily="2" charset="2"/>
              <a:buChar char="v"/>
            </a:pPr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Dependency of exact product.</a:t>
            </a:r>
          </a:p>
          <a:p>
            <a:pPr marL="627063" indent="0" defTabSz="627063">
              <a:buFont typeface="Wingdings" pitchFamily="2" charset="2"/>
              <a:buChar char="v"/>
            </a:pPr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Most expensive</a:t>
            </a:r>
            <a:r>
              <a:rPr lang="en-US" sz="18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product.</a:t>
            </a:r>
          </a:p>
          <a:p>
            <a:pPr marL="627063" indent="0" defTabSz="627063">
              <a:buFont typeface="Wingdings" pitchFamily="2" charset="2"/>
              <a:buChar char="v"/>
            </a:pPr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Low Security.</a:t>
            </a:r>
          </a:p>
          <a:p>
            <a:pPr marL="627063" indent="0" defTabSz="627063">
              <a:buNone/>
            </a:pPr>
            <a:endParaRPr lang="en-US" sz="2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96875" indent="-342900" defTabSz="627063">
              <a:buFont typeface="Wingdings" pitchFamily="2" charset="2"/>
              <a:buChar char="Ø"/>
            </a:pPr>
            <a:r>
              <a:rPr lang="en-US" sz="2000" b="1" dirty="0" smtClean="0">
                <a:latin typeface="Times New Roman" pitchFamily="18" charset="0"/>
                <a:cs typeface="Times New Roman" pitchFamily="18" charset="0"/>
              </a:rPr>
              <a:t>References     </a:t>
            </a:r>
          </a:p>
          <a:p>
            <a:pPr marL="684213" indent="-57150" defTabSz="627063">
              <a:buFont typeface="Wingdings" pitchFamily="2" charset="2"/>
              <a:buChar char="v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https://www.kingston.com/en/usb/encrypted_security/dt2000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684213" indent="-57150" defTabSz="627063">
              <a:buFont typeface="Wingdings" pitchFamily="2" charset="2"/>
              <a:buChar char="v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https://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www.kingston.com/datasheets/DT2000_en.pdf          </a:t>
            </a:r>
          </a:p>
          <a:p>
            <a:pPr marL="684213" indent="-57150" defTabSz="627063">
              <a:buFont typeface="Wingdings" pitchFamily="2" charset="2"/>
              <a:buChar char="v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 https://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www.kingston.com/en/usb/encrypted_security/IKS1000</a:t>
            </a:r>
          </a:p>
          <a:p>
            <a:pPr marL="684213" indent="-57150" defTabSz="627063">
              <a:buFont typeface="Wingdings" pitchFamily="2" charset="2"/>
              <a:buChar char="v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 https://www.kingston.com/datasheets/IKS1000_en.pdf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Department of CSE, KGiSL Institute of Technology, Coimbatore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856488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alibri" pitchFamily="34" charset="0"/>
                <a:cs typeface="Calibri" pitchFamily="34" charset="0"/>
              </a:rPr>
              <a:t>Architectural Design</a:t>
            </a:r>
            <a:endParaRPr lang="en-US" sz="4000" dirty="0"/>
          </a:p>
        </p:txBody>
      </p:sp>
      <p:pic>
        <p:nvPicPr>
          <p:cNvPr id="1027" name="Picture 3" descr="C:\Users\LENOVO\Downloads\architecture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981200"/>
            <a:ext cx="8839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732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Module wise development plan or </a:t>
            </a:r>
            <a:r>
              <a:rPr lang="en-US" sz="3600" dirty="0"/>
              <a:t>P</a:t>
            </a:r>
            <a:r>
              <a:rPr lang="en-US" sz="3600" dirty="0" smtClean="0"/>
              <a:t>rocess Flow Diagram</a:t>
            </a:r>
            <a:endParaRPr lang="en-US" sz="3600" dirty="0"/>
          </a:p>
        </p:txBody>
      </p:sp>
      <p:pic>
        <p:nvPicPr>
          <p:cNvPr id="2050" name="Picture 2" descr="C:\Users\LENOVO\Downloads\Module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35163"/>
            <a:ext cx="7696199" cy="461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765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229600" cy="704088"/>
          </a:xfrm>
        </p:spPr>
        <p:txBody>
          <a:bodyPr>
            <a:noAutofit/>
          </a:bodyPr>
          <a:lstStyle/>
          <a:p>
            <a:r>
              <a:rPr lang="en-US" sz="4400" dirty="0" smtClean="0">
                <a:latin typeface="Cambria" pitchFamily="18" charset="0"/>
              </a:rPr>
              <a:t>Module Splitup</a:t>
            </a:r>
            <a:endParaRPr lang="en-US" sz="4000" dirty="0">
              <a:latin typeface="Cambria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382000" cy="502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Module 1 :  Authentication Module</a:t>
            </a:r>
          </a:p>
          <a:p>
            <a:pPr lvl="3">
              <a:buClr>
                <a:schemeClr val="bg2">
                  <a:lumMod val="50000"/>
                </a:schemeClr>
              </a:buClr>
              <a:buSzPct val="92000"/>
              <a:buFont typeface="Wingdings" pitchFamily="2" charset="2"/>
              <a:buChar char="v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 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Identify or Detect the mass storage device</a:t>
            </a:r>
          </a:p>
          <a:p>
            <a:pPr lvl="3">
              <a:buClr>
                <a:schemeClr val="bg2">
                  <a:lumMod val="50000"/>
                </a:schemeClr>
              </a:buClr>
              <a:buSzPct val="92000"/>
              <a:buFont typeface="Wingdings" pitchFamily="2" charset="2"/>
              <a:buChar char="v"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Check for Authorization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Module 2 :  Read or Write Module</a:t>
            </a:r>
          </a:p>
          <a:p>
            <a:pPr lvl="3">
              <a:buClr>
                <a:schemeClr val="tx2">
                  <a:lumMod val="60000"/>
                  <a:lumOff val="40000"/>
                </a:schemeClr>
              </a:buClr>
              <a:buSzPct val="92000"/>
              <a:buFont typeface="Wingdings" pitchFamily="2" charset="2"/>
              <a:buChar char="v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 Monitor the events of USB</a:t>
            </a:r>
          </a:p>
          <a:p>
            <a:pPr lvl="3">
              <a:buClr>
                <a:schemeClr val="tx2">
                  <a:lumMod val="60000"/>
                  <a:lumOff val="40000"/>
                </a:schemeClr>
              </a:buClr>
              <a:buSzPct val="92000"/>
              <a:buFont typeface="Wingdings" pitchFamily="2" charset="2"/>
              <a:buChar char="v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 Trigger the read or write events if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occurs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Module 3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: 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Data Security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3">
              <a:buClr>
                <a:schemeClr val="tx2">
                  <a:lumMod val="60000"/>
                  <a:lumOff val="40000"/>
                </a:schemeClr>
              </a:buClr>
              <a:buSzPct val="92000"/>
              <a:buFont typeface="Wingdings" pitchFamily="2" charset="2"/>
              <a:buChar char="v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Encryption &amp; Decryption  </a:t>
            </a:r>
          </a:p>
          <a:p>
            <a:pPr marL="64008" indent="0">
              <a:buClr>
                <a:schemeClr val="bg2">
                  <a:lumMod val="50000"/>
                </a:schemeClr>
              </a:buClr>
              <a:buSzPct val="92000"/>
              <a:buNone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Module 4: Virtual Hard Disk  </a:t>
            </a:r>
          </a:p>
          <a:p>
            <a:pPr lvl="3">
              <a:buClr>
                <a:schemeClr val="bg2">
                  <a:lumMod val="50000"/>
                </a:schemeClr>
              </a:buClr>
              <a:buSzPct val="92000"/>
              <a:buFont typeface="Wingdings" pitchFamily="2" charset="2"/>
              <a:buChar char="v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Creating Virtual Hard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disk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Module 5: Add USB Module   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lvl="3">
              <a:buClr>
                <a:schemeClr val="bg2">
                  <a:lumMod val="50000"/>
                </a:schemeClr>
              </a:buClr>
              <a:buSzPct val="92000"/>
              <a:buFont typeface="Wingdings" pitchFamily="2" charset="2"/>
              <a:buChar char="v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 Clearing 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all files in USB</a:t>
            </a:r>
          </a:p>
          <a:p>
            <a:pPr lvl="3">
              <a:buClr>
                <a:schemeClr val="bg2">
                  <a:lumMod val="50000"/>
                </a:schemeClr>
              </a:buClr>
              <a:buSzPct val="92000"/>
              <a:buFont typeface="Wingdings" pitchFamily="2" charset="2"/>
              <a:buChar char="v"/>
            </a:pP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Formatting 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the USB with indigenous file </a:t>
            </a: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system</a:t>
            </a:r>
          </a:p>
          <a:p>
            <a:pPr marL="64008" indent="0">
              <a:buClr>
                <a:schemeClr val="bg2">
                  <a:lumMod val="50000"/>
                </a:schemeClr>
              </a:buClr>
              <a:buSzPct val="92000"/>
              <a:buNone/>
            </a:pP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 marL="978408" lvl="3" indent="0">
              <a:buClr>
                <a:schemeClr val="bg2">
                  <a:lumMod val="50000"/>
                </a:schemeClr>
              </a:buClr>
              <a:buSzPct val="92000"/>
              <a:buNone/>
            </a:pP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477000"/>
            <a:ext cx="9144000" cy="381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Department of CSE, KGiSL Institute of Technology, Coimbatore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8229600" cy="591312"/>
          </a:xfrm>
        </p:spPr>
        <p:txBody>
          <a:bodyPr>
            <a:noAutofit/>
          </a:bodyPr>
          <a:lstStyle/>
          <a:p>
            <a:r>
              <a:rPr lang="en-US" sz="4000" dirty="0" smtClean="0"/>
              <a:t>Module 1 : </a:t>
            </a:r>
            <a:r>
              <a:rPr lang="en-US" sz="4000" dirty="0">
                <a:latin typeface="Times New Roman" pitchFamily="18" charset="0"/>
                <a:cs typeface="Times New Roman" pitchFamily="18" charset="0"/>
              </a:rPr>
              <a:t>Authentication </a:t>
            </a:r>
            <a:r>
              <a:rPr lang="en-US" sz="4000" dirty="0" smtClean="0">
                <a:latin typeface="Times New Roman" pitchFamily="18" charset="0"/>
                <a:cs typeface="Times New Roman" pitchFamily="18" charset="0"/>
              </a:rPr>
              <a:t>Module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487680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Coding snippet 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3" y="2057400"/>
            <a:ext cx="7839075" cy="449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704857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751</TotalTime>
  <Words>449</Words>
  <Application>Microsoft Office PowerPoint</Application>
  <PresentationFormat>On-screen Show (4:3)</PresentationFormat>
  <Paragraphs>298</Paragraphs>
  <Slides>21</Slides>
  <Notes>0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Flow</vt:lpstr>
      <vt:lpstr>Secure Copier (Secure Pen drive Copier)</vt:lpstr>
      <vt:lpstr>  Abstract </vt:lpstr>
      <vt:lpstr>Area Introduction-Existing system</vt:lpstr>
      <vt:lpstr>Proposed System</vt:lpstr>
      <vt:lpstr>Literature Review</vt:lpstr>
      <vt:lpstr>Architectural Design</vt:lpstr>
      <vt:lpstr>Module wise development plan or Process Flow Diagram</vt:lpstr>
      <vt:lpstr>Module Splitup</vt:lpstr>
      <vt:lpstr>Module 1 : Authentication Module</vt:lpstr>
      <vt:lpstr>Output : </vt:lpstr>
      <vt:lpstr>Module 2 : Read or Write Module</vt:lpstr>
      <vt:lpstr>Output : </vt:lpstr>
      <vt:lpstr>PowerPoint Presentation</vt:lpstr>
      <vt:lpstr>PowerPoint Presentation</vt:lpstr>
      <vt:lpstr>PowerPoint Presentation</vt:lpstr>
      <vt:lpstr>Module 3 : Data Security</vt:lpstr>
      <vt:lpstr>Encrypted File : </vt:lpstr>
      <vt:lpstr>Decryption :</vt:lpstr>
      <vt:lpstr>Decryption :</vt:lpstr>
      <vt:lpstr>Project Planner</vt:lpstr>
      <vt:lpstr>Project Planner / Timeline (Gantt chart)</vt:lpstr>
    </vt:vector>
  </TitlesOfParts>
  <Company>kgisl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r.pranesh</dc:creator>
  <cp:lastModifiedBy>Aravindhan Sundaram</cp:lastModifiedBy>
  <cp:revision>79</cp:revision>
  <dcterms:created xsi:type="dcterms:W3CDTF">2011-12-09T06:36:35Z</dcterms:created>
  <dcterms:modified xsi:type="dcterms:W3CDTF">2018-02-27T03:23:49Z</dcterms:modified>
</cp:coreProperties>
</file>

<file path=docProps/thumbnail.jpeg>
</file>